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20102513" cy="11307763"/>
  <p:notesSz cx="6858000" cy="9144000"/>
  <p:embeddedFontLst>
    <p:embeddedFont>
      <p:font typeface="Encode Sans" panose="020B0604020202020204" charset="0"/>
      <p:regular r:id="rId23"/>
      <p:bold r:id="rId24"/>
    </p:embeddedFont>
    <p:embeddedFont>
      <p:font typeface="Encode Sans ExtraBold" panose="020B0604020202020204" charset="0"/>
      <p:bold r:id="rId25"/>
    </p:embeddedFont>
    <p:embeddedFont>
      <p:font typeface="Encode Sans Medium" panose="020B060402020202020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561">
          <p15:clr>
            <a:srgbClr val="A4A3A4"/>
          </p15:clr>
        </p15:guide>
        <p15:guide id="2" pos="633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ijEiqvLovLwXX0KvOFMumWCu46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662" y="38"/>
      </p:cViewPr>
      <p:guideLst>
        <p:guide orient="horz" pos="3561"/>
        <p:guide pos="63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a9a3d1524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3a9a3d1524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a9a3d1524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g3a9a3d1524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9c0ba23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9c0ba23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a9c0ba236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a9c0ba236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a655be2198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3a655be2198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a655be2198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3a655be2198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a655be2198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a655be2198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655be2198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3a655be2198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a655be2198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3a655be2198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a655be2198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3a655be2198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a655be2198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g3a655be2198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a655be2198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g3a655be2198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a655be2198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g3a655be2198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67d0918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g3a67d0918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a67d09182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g3a67d09182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a67d09182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g3a67d09182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a67d091824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g3a67d091824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a67d09182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g3a67d091824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a67d091824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g3a67d091824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685249" y="978354"/>
            <a:ext cx="18732000" cy="12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685249" y="2533630"/>
            <a:ext cx="18732000" cy="75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marL="457200" lvl="0" indent="-482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marL="914400" lvl="1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marL="1371600" lvl="2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marL="1828800" lvl="3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marL="2286000" lvl="4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marL="2743200" lvl="5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marL="3200400" lvl="6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marL="3657600" lvl="7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marL="4114800" lvl="8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ctrTitle"/>
          </p:nvPr>
        </p:nvSpPr>
        <p:spPr>
          <a:xfrm>
            <a:off x="685267" y="1636892"/>
            <a:ext cx="18732000" cy="45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ubTitle" idx="1"/>
          </p:nvPr>
        </p:nvSpPr>
        <p:spPr>
          <a:xfrm>
            <a:off x="685249" y="6230612"/>
            <a:ext cx="18732000" cy="17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685249" y="4728483"/>
            <a:ext cx="18732000" cy="18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685249" y="978354"/>
            <a:ext cx="18732000" cy="12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685249" y="2533630"/>
            <a:ext cx="8793600" cy="75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marL="457200" lvl="0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marL="914400" lvl="1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marL="1371600" lvl="2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marL="1828800" lvl="3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marL="2286000" lvl="4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marL="2743200" lvl="5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marL="3200400" lvl="6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marL="3657600" lvl="7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marL="4114800" lvl="8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2"/>
          </p:nvPr>
        </p:nvSpPr>
        <p:spPr>
          <a:xfrm>
            <a:off x="10623670" y="2533630"/>
            <a:ext cx="8793600" cy="75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marL="457200" lvl="0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marL="914400" lvl="1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marL="1371600" lvl="2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marL="1828800" lvl="3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marL="2286000" lvl="4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marL="2743200" lvl="5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marL="3200400" lvl="6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marL="3657600" lvl="7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marL="4114800" lvl="8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685249" y="978354"/>
            <a:ext cx="18732000" cy="12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685249" y="1221445"/>
            <a:ext cx="6173100" cy="16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685249" y="3054932"/>
            <a:ext cx="6173100" cy="69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marL="457200" lvl="0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marL="1371600" lvl="2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marL="1828800" lvl="3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marL="2286000" lvl="4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marL="2743200" lvl="5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marL="3200400" lvl="6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marL="3657600" lvl="7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marL="4114800" lvl="8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>
            <a:spLocks noGrp="1"/>
          </p:cNvSpPr>
          <p:nvPr>
            <p:ph type="title"/>
          </p:nvPr>
        </p:nvSpPr>
        <p:spPr>
          <a:xfrm>
            <a:off x="1077778" y="989621"/>
            <a:ext cx="13999200" cy="89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10051200" y="-275"/>
            <a:ext cx="10051200" cy="1130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583682" y="2711043"/>
            <a:ext cx="8893200" cy="3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583682" y="6162351"/>
            <a:ext cx="8893200" cy="2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10859121" y="1591825"/>
            <a:ext cx="8435400" cy="81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457200" lvl="0" indent="-482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marL="914400" lvl="1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marL="1371600" lvl="2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marL="1828800" lvl="3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marL="2286000" lvl="4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marL="2743200" lvl="5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marL="3200400" lvl="6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marL="3657600" lvl="7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marL="4114800" lvl="8" indent="-425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685249" y="9300603"/>
            <a:ext cx="13188000" cy="1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 hasCustomPrompt="1"/>
          </p:nvPr>
        </p:nvSpPr>
        <p:spPr>
          <a:xfrm>
            <a:off x="685249" y="2431733"/>
            <a:ext cx="18732000" cy="43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1"/>
          </p:nvPr>
        </p:nvSpPr>
        <p:spPr>
          <a:xfrm>
            <a:off x="685249" y="6929931"/>
            <a:ext cx="18732000" cy="28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marL="457200" lvl="0" indent="-482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marL="914400" lvl="1" indent="-425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marL="1371600" lvl="2" indent="-425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marL="1828800" lvl="3" indent="-425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marL="2286000" lvl="4" indent="-425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marL="2743200" lvl="5" indent="-425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marL="3200400" lvl="6" indent="-425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marL="3657600" lvl="7" indent="-425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marL="4114800" lvl="8" indent="-425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685249" y="978354"/>
            <a:ext cx="18732000" cy="12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685249" y="2533630"/>
            <a:ext cx="18732000" cy="75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rmAutofit/>
          </a:bodyPr>
          <a:lstStyle>
            <a:lvl1pPr marL="457200" marR="0" lvl="0" indent="-482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●"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○"/>
              <a:defRPr sz="3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■"/>
              <a:defRPr sz="3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●"/>
              <a:defRPr sz="3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○"/>
              <a:defRPr sz="3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■"/>
              <a:defRPr sz="3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●"/>
              <a:defRPr sz="3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○"/>
              <a:defRPr sz="3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■"/>
              <a:defRPr sz="3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sldNum" idx="12"/>
          </p:nvPr>
        </p:nvSpPr>
        <p:spPr>
          <a:xfrm>
            <a:off x="18626065" y="10251733"/>
            <a:ext cx="12063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"/>
          <p:cNvSpPr/>
          <p:nvPr/>
        </p:nvSpPr>
        <p:spPr>
          <a:xfrm rot="-5400000">
            <a:off x="2273550" y="-2273550"/>
            <a:ext cx="11273100" cy="15820200"/>
          </a:xfrm>
          <a:prstGeom prst="rect">
            <a:avLst/>
          </a:pr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 txBox="1">
            <a:spLocks noGrp="1"/>
          </p:cNvSpPr>
          <p:nvPr>
            <p:ph type="title"/>
          </p:nvPr>
        </p:nvSpPr>
        <p:spPr>
          <a:xfrm>
            <a:off x="607900" y="531525"/>
            <a:ext cx="14517300" cy="7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es" sz="5400" b="1" i="0" u="none" strike="noStrike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" sz="54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PRUEBAS DE SELECCIÓN PARA COBERTURA POR </a:t>
            </a:r>
            <a:endParaRPr sz="54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54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EVALUACIÓN DE TÍTULOS, ANTECEDENTES Y OPOSICIÓN DE UNIDADES CURRICULARES Y CARGOS DOCENTES</a:t>
            </a:r>
            <a:endParaRPr sz="54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54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Resolución 6179/25</a:t>
            </a:r>
            <a:br>
              <a:rPr lang="es" sz="54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sz="5400">
              <a:solidFill>
                <a:schemeClr val="lt1"/>
              </a:solidFill>
              <a:latin typeface="Encode Sans ExtraBold"/>
              <a:ea typeface="Encode Sans ExtraBold"/>
              <a:cs typeface="Encode Sans ExtraBold"/>
              <a:sym typeface="Encode Sans ExtraBold"/>
            </a:endParaRPr>
          </a:p>
        </p:txBody>
      </p:sp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45261" y="1013254"/>
            <a:ext cx="5076921" cy="24862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07040" y="1005120"/>
            <a:ext cx="5076921" cy="24862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25088" y="667105"/>
            <a:ext cx="6189400" cy="98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>
            <a:spLocks noGrp="1"/>
          </p:cNvSpPr>
          <p:nvPr>
            <p:ph type="title"/>
          </p:nvPr>
        </p:nvSpPr>
        <p:spPr>
          <a:xfrm>
            <a:off x="385011" y="8371750"/>
            <a:ext cx="14740089" cy="21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Dirección de Formación Docente Inicial</a:t>
            </a:r>
            <a:endParaRPr sz="3600" b="1" dirty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Dirección de Educación Superior Formación Técnico Profesional</a:t>
            </a:r>
            <a:endParaRPr sz="3600" b="1" dirty="0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Dirección de Educación Artística</a:t>
            </a:r>
            <a:br>
              <a:rPr lang="es" sz="36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br>
              <a:rPr lang="es" sz="54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sz="5400" dirty="0">
              <a:solidFill>
                <a:schemeClr val="lt1"/>
              </a:solidFill>
              <a:latin typeface="Encode Sans ExtraBold"/>
              <a:ea typeface="Encode Sans ExtraBold"/>
              <a:cs typeface="Encode Sans ExtraBold"/>
              <a:sym typeface="Encode Sans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a9a3d15249_0_22"/>
          <p:cNvSpPr/>
          <p:nvPr/>
        </p:nvSpPr>
        <p:spPr>
          <a:xfrm rot="-5400000">
            <a:off x="2273550" y="-2256237"/>
            <a:ext cx="11273100" cy="15820200"/>
          </a:xfrm>
          <a:prstGeom prst="rect">
            <a:avLst/>
          </a:pr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g3a9a3d15249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45261" y="1013254"/>
            <a:ext cx="5076921" cy="24862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g3a9a3d15249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07040" y="1005120"/>
            <a:ext cx="5076921" cy="2486275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3a9a3d15249_0_22"/>
          <p:cNvSpPr txBox="1">
            <a:spLocks noGrp="1"/>
          </p:cNvSpPr>
          <p:nvPr>
            <p:ph type="title"/>
          </p:nvPr>
        </p:nvSpPr>
        <p:spPr>
          <a:xfrm>
            <a:off x="268250" y="77875"/>
            <a:ext cx="8162100" cy="60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es" sz="5400" b="1" i="0" u="none" strike="noStrike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" sz="54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Resolución 6179/25</a:t>
            </a:r>
            <a:br>
              <a:rPr lang="es" sz="54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sz="54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54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Normativa que es resultado de la construcción </a:t>
            </a:r>
            <a:endParaRPr sz="54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5400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colectiva</a:t>
            </a:r>
            <a:endParaRPr sz="5400"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5400">
              <a:solidFill>
                <a:schemeClr val="lt1"/>
              </a:solidFill>
              <a:latin typeface="Encode Sans ExtraBold"/>
              <a:ea typeface="Encode Sans ExtraBold"/>
              <a:cs typeface="Encode Sans ExtraBold"/>
              <a:sym typeface="Encode Sans ExtraBold"/>
            </a:endParaRPr>
          </a:p>
        </p:txBody>
      </p:sp>
      <p:pic>
        <p:nvPicPr>
          <p:cNvPr id="66" name="Google Shape;66;g3a9a3d15249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25088" y="667105"/>
            <a:ext cx="6189400" cy="983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g3a9a3d15249_0_22" title="Imagen de WhatsApp 2025-11-25 a las 14.07.18_c8b3401c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858" y="5706875"/>
            <a:ext cx="6836716" cy="512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g3a9a3d15249_0_22" title="Imagen de WhatsApp 2025-11-25 a las 10.57.22_fdfdd040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69850" y="6517937"/>
            <a:ext cx="5755252" cy="4316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3a9a3d15249_0_22" title="20240703_142738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31750" y="3493000"/>
            <a:ext cx="6409923" cy="3024925"/>
          </a:xfrm>
          <a:prstGeom prst="rect">
            <a:avLst/>
          </a:pr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0" name="Google Shape;70;g3a9a3d15249_0_22" title="Imagen de WhatsApp 2025-11-25 a las 14.33.44_5f6c0639.jpg"/>
          <p:cNvPicPr preferRelativeResize="0"/>
          <p:nvPr/>
        </p:nvPicPr>
        <p:blipFill rotWithShape="1">
          <a:blip r:embed="rId8">
            <a:alphaModFix/>
          </a:blip>
          <a:srcRect t="20559"/>
          <a:stretch/>
        </p:blipFill>
        <p:spPr>
          <a:xfrm>
            <a:off x="10050475" y="77875"/>
            <a:ext cx="5755251" cy="342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a9a3d15249_0_6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g3a9a3d15249_0_6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g3a9a3d15249_0_6"/>
          <p:cNvSpPr txBox="1">
            <a:spLocks noGrp="1"/>
          </p:cNvSpPr>
          <p:nvPr>
            <p:ph type="title"/>
          </p:nvPr>
        </p:nvSpPr>
        <p:spPr>
          <a:xfrm>
            <a:off x="351250" y="232625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Marco General y Ámbito de Aplicación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78" name="Google Shape;78;g3a9a3d15249_0_6"/>
          <p:cNvSpPr txBox="1">
            <a:spLocks noGrp="1"/>
          </p:cNvSpPr>
          <p:nvPr>
            <p:ph type="body" idx="1"/>
          </p:nvPr>
        </p:nvSpPr>
        <p:spPr>
          <a:xfrm>
            <a:off x="689875" y="2498123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Objetivo de la Normativa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79" name="Google Shape;79;g3a9a3d15249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3a9a3d15249_0_6"/>
          <p:cNvSpPr txBox="1"/>
          <p:nvPr/>
        </p:nvSpPr>
        <p:spPr>
          <a:xfrm>
            <a:off x="879675" y="3447925"/>
            <a:ext cx="15360300" cy="14775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establece el marco normativo para la cobertura en carácter de provisional y suplente de</a:t>
            </a:r>
            <a:endParaRPr sz="3700" b="0" i="0" u="none" strike="noStrike" cap="none">
              <a:solidFill>
                <a:srgbClr val="FF0000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81" name="Google Shape;81;g3a9a3d15249_0_6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a9a3d15249_0_6"/>
          <p:cNvSpPr txBox="1"/>
          <p:nvPr/>
        </p:nvSpPr>
        <p:spPr>
          <a:xfrm>
            <a:off x="864025" y="5048675"/>
            <a:ext cx="7306800" cy="1477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Módulos y horas cátedra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Unidades Curriculares</a:t>
            </a: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83" name="Google Shape;83;g3a9a3d15249_0_6"/>
          <p:cNvSpPr txBox="1"/>
          <p:nvPr/>
        </p:nvSpPr>
        <p:spPr>
          <a:xfrm>
            <a:off x="864025" y="6825475"/>
            <a:ext cx="11076900" cy="2142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Cargos de base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Preceptores, EMATP (Encargado de Medios de Apoyo Técnico Pedagógico), Bibliotecarios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84" name="Google Shape;84;g3a9a3d15249_0_6"/>
          <p:cNvSpPr txBox="1"/>
          <p:nvPr/>
        </p:nvSpPr>
        <p:spPr>
          <a:xfrm>
            <a:off x="864025" y="9267075"/>
            <a:ext cx="10060500" cy="184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Roles Específicos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Intérpretes de Lengua de Señas Argentina (LSA) y Fonoaudiólogos</a:t>
            </a:r>
            <a:endParaRPr sz="3600"/>
          </a:p>
        </p:txBody>
      </p:sp>
      <p:pic>
        <p:nvPicPr>
          <p:cNvPr id="85" name="Google Shape;85;g3a9a3d15249_0_6" title="IMG_20231003_18534395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38475" y="4316500"/>
            <a:ext cx="7612800" cy="679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a9c0ba2368_0_0"/>
          <p:cNvSpPr txBox="1">
            <a:spLocks noGrp="1"/>
          </p:cNvSpPr>
          <p:nvPr>
            <p:ph type="title"/>
          </p:nvPr>
        </p:nvSpPr>
        <p:spPr>
          <a:xfrm>
            <a:off x="685249" y="978354"/>
            <a:ext cx="18732000" cy="1259100"/>
          </a:xfrm>
          <a:prstGeom prst="rect">
            <a:avLst/>
          </a:prstGeom>
        </p:spPr>
        <p:txBody>
          <a:bodyPr spcFirstLastPara="1" wrap="square" lIns="201000" tIns="201000" rIns="201000" bIns="2010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3a9c0ba2368_0_0"/>
          <p:cNvSpPr txBox="1">
            <a:spLocks noGrp="1"/>
          </p:cNvSpPr>
          <p:nvPr>
            <p:ph type="body" idx="1"/>
          </p:nvPr>
        </p:nvSpPr>
        <p:spPr>
          <a:xfrm>
            <a:off x="685249" y="2533630"/>
            <a:ext cx="18732000" cy="7510800"/>
          </a:xfrm>
          <a:prstGeom prst="rect">
            <a:avLst/>
          </a:prstGeom>
        </p:spPr>
        <p:txBody>
          <a:bodyPr spcFirstLastPara="1" wrap="square" lIns="201000" tIns="201000" rIns="201000" bIns="2010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Puntos Clave</a:t>
            </a:r>
            <a:endParaRPr sz="3000">
              <a:solidFill>
                <a:srgbClr val="000000"/>
              </a:solidFill>
              <a:latin typeface="Encode Sans Medium"/>
              <a:ea typeface="Encode Sans Medium"/>
              <a:cs typeface="Encode Sans Medium"/>
              <a:sym typeface="Encode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3a9c0ba2368_0_0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3a9c0ba2368_0_0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g3a9c0ba2368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g3a9c0ba2368_0_0"/>
          <p:cNvSpPr txBox="1">
            <a:spLocks noGrp="1"/>
          </p:cNvSpPr>
          <p:nvPr>
            <p:ph type="title"/>
          </p:nvPr>
        </p:nvSpPr>
        <p:spPr>
          <a:xfrm>
            <a:off x="351250" y="232625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Marco General y Ámbito de Aplicación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96" name="Google Shape;96;g3a9c0ba2368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5525" y="3910800"/>
            <a:ext cx="17803301" cy="676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a9c0ba2368_0_17"/>
          <p:cNvSpPr txBox="1">
            <a:spLocks noGrp="1"/>
          </p:cNvSpPr>
          <p:nvPr>
            <p:ph type="title"/>
          </p:nvPr>
        </p:nvSpPr>
        <p:spPr>
          <a:xfrm>
            <a:off x="685249" y="978354"/>
            <a:ext cx="18732000" cy="1259100"/>
          </a:xfrm>
          <a:prstGeom prst="rect">
            <a:avLst/>
          </a:prstGeom>
        </p:spPr>
        <p:txBody>
          <a:bodyPr spcFirstLastPara="1" wrap="square" lIns="201000" tIns="201000" rIns="201000" bIns="2010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a9c0ba2368_0_17"/>
          <p:cNvSpPr txBox="1">
            <a:spLocks noGrp="1"/>
          </p:cNvSpPr>
          <p:nvPr>
            <p:ph type="body" idx="1"/>
          </p:nvPr>
        </p:nvSpPr>
        <p:spPr>
          <a:xfrm>
            <a:off x="685249" y="2533630"/>
            <a:ext cx="18732000" cy="7510800"/>
          </a:xfrm>
          <a:prstGeom prst="rect">
            <a:avLst/>
          </a:prstGeom>
        </p:spPr>
        <p:txBody>
          <a:bodyPr spcFirstLastPara="1" wrap="square" lIns="201000" tIns="201000" rIns="201000" bIns="2010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Puntos Clave</a:t>
            </a:r>
            <a:endParaRPr sz="3000">
              <a:solidFill>
                <a:srgbClr val="000000"/>
              </a:solidFill>
              <a:latin typeface="Encode Sans Medium"/>
              <a:ea typeface="Encode Sans Medium"/>
              <a:cs typeface="Encode Sans Medium"/>
              <a:sym typeface="Encode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3a9c0ba2368_0_17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a9c0ba2368_0_17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g3a9c0ba2368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a9c0ba2368_0_17"/>
          <p:cNvSpPr txBox="1">
            <a:spLocks noGrp="1"/>
          </p:cNvSpPr>
          <p:nvPr>
            <p:ph type="title"/>
          </p:nvPr>
        </p:nvSpPr>
        <p:spPr>
          <a:xfrm>
            <a:off x="351250" y="232625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Marco General y Ámbito de Aplicación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107" name="Google Shape;107;g3a9c0ba2368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7798" y="4496598"/>
            <a:ext cx="18732001" cy="5654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a655be2198_0_58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a655be2198_0_58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a655be2198_0_58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1: El Procedimiento de Selección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15" name="Google Shape;115;g3a655be2198_0_58"/>
          <p:cNvSpPr txBox="1">
            <a:spLocks noGrp="1"/>
          </p:cNvSpPr>
          <p:nvPr>
            <p:ph type="body" idx="1"/>
          </p:nvPr>
        </p:nvSpPr>
        <p:spPr>
          <a:xfrm>
            <a:off x="689875" y="2498123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Instancias de evaluación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116" name="Google Shape;116;g3a655be2198_0_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3a655be2198_0_58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3a655be2198_0_58"/>
          <p:cNvSpPr txBox="1"/>
          <p:nvPr/>
        </p:nvSpPr>
        <p:spPr>
          <a:xfrm>
            <a:off x="357125" y="5306075"/>
            <a:ext cx="19406400" cy="2142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Evaluación de Títulos y Antecedentes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Instancia administrativa donde se determina si la o el aspirante forma parte del Listado A o B o no puede participar de las pruebas. Se asigna puntaje según su trayectoria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19" name="Google Shape;119;g3a655be2198_0_58"/>
          <p:cNvSpPr txBox="1"/>
          <p:nvPr/>
        </p:nvSpPr>
        <p:spPr>
          <a:xfrm>
            <a:off x="344875" y="7638700"/>
            <a:ext cx="19406400" cy="3509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Evaluación de la Propuesta Pedagógic</a:t>
            </a: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a 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La o el aspirante presenta la propuesta pedagógica 5 días corridos después de notificarse si está en condiciones por antecedentes 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Constituye un plan de trabajo escrito para la cátedra o cargo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Con una ponderación menor a 28 </a:t>
            </a: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no podrá continuar con el proceso. 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diferencian grillas de evaluación según sean carreras docentes o tecnicaturas superiores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20" name="Google Shape;120;g3a655be2198_0_58"/>
          <p:cNvSpPr txBox="1"/>
          <p:nvPr/>
        </p:nvSpPr>
        <p:spPr>
          <a:xfrm>
            <a:off x="344875" y="3447925"/>
            <a:ext cx="19073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El proceso se  compone de  </a:t>
            </a:r>
            <a:r>
              <a:rPr lang="es" sz="42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cuatro</a:t>
            </a:r>
            <a:r>
              <a:rPr lang="es" sz="42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instancias consecutivas. Es fundamental comprender que </a:t>
            </a:r>
            <a:r>
              <a:rPr lang="es" sz="42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la aprobación de una instancia habilita a la siguiente</a:t>
            </a:r>
            <a:endParaRPr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a655be2198_0_75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a655be2198_0_75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a655be2198_0_75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1: El Procedimiento de Selección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28" name="Google Shape;128;g3a655be2198_0_75"/>
          <p:cNvSpPr txBox="1">
            <a:spLocks noGrp="1"/>
          </p:cNvSpPr>
          <p:nvPr>
            <p:ph type="body" idx="1"/>
          </p:nvPr>
        </p:nvSpPr>
        <p:spPr>
          <a:xfrm>
            <a:off x="351250" y="2483724"/>
            <a:ext cx="10492500" cy="9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Cuatro instancias de evaluación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129" name="Google Shape;129;g3a655be2198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3a655be2198_0_75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a655be2198_0_75"/>
          <p:cNvSpPr txBox="1"/>
          <p:nvPr/>
        </p:nvSpPr>
        <p:spPr>
          <a:xfrm>
            <a:off x="281125" y="3900050"/>
            <a:ext cx="10291500" cy="3738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Clase Pública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-</a:t>
            </a: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Exclusiva para módulos y horas cátedra-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La o el aspirante presenta la planificación de una clase y justifica y defiende ante la CE los fundamentos, criterios y decisiones pedagógico-didácticas que la sustentan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32" name="Google Shape;132;g3a655be2198_0_75"/>
          <p:cNvSpPr txBox="1"/>
          <p:nvPr/>
        </p:nvSpPr>
        <p:spPr>
          <a:xfrm>
            <a:off x="281125" y="7798350"/>
            <a:ext cx="10291500" cy="2955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Entrevista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Instancia de profundización sobre la propuesta, el perfil docente, el conocimiento del nivel superior y la adecuación al rol por el cual participa de las pruebas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133" name="Google Shape;133;g3a655be2198_0_75" title="20241016_17414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3750" y="2782225"/>
            <a:ext cx="8579748" cy="78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a655be2198_0_87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a655be2198_0_87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a655be2198_0_87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1: El Procedimiento de Selección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1" name="Google Shape;141;g3a655be2198_0_87"/>
          <p:cNvSpPr txBox="1">
            <a:spLocks noGrp="1"/>
          </p:cNvSpPr>
          <p:nvPr>
            <p:ph type="body" idx="1"/>
          </p:nvPr>
        </p:nvSpPr>
        <p:spPr>
          <a:xfrm>
            <a:off x="689875" y="2498123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Conformación de la Comisión Evaluadora (CE)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142" name="Google Shape;142;g3a655be2198_0_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3a655be2198_0_87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3a655be2198_0_87"/>
          <p:cNvSpPr txBox="1"/>
          <p:nvPr/>
        </p:nvSpPr>
        <p:spPr>
          <a:xfrm>
            <a:off x="6006500" y="4556800"/>
            <a:ext cx="13744800" cy="4510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Un Directivo: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Director/a o miembro del equipo de conducción.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Dos Docentes de la Institución: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Especialistas en el área o con dominio curricular afín.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Un Evaluador Externo: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Docente o profesional de otra institución.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Un Estudiante: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Estudiante regular con al menos el 51% de las materias aprobadas.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5" name="Google Shape;145;g3a655be2198_0_87"/>
          <p:cNvSpPr txBox="1"/>
          <p:nvPr/>
        </p:nvSpPr>
        <p:spPr>
          <a:xfrm>
            <a:off x="6006500" y="9433375"/>
            <a:ext cx="13744800" cy="1354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podrán conformar CE distritales/Regionales cuando haya acuerdos entre los IS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6" name="Google Shape;146;g3a655be2198_0_87"/>
          <p:cNvSpPr txBox="1"/>
          <p:nvPr/>
        </p:nvSpPr>
        <p:spPr>
          <a:xfrm>
            <a:off x="273325" y="3359725"/>
            <a:ext cx="19549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La </a:t>
            </a:r>
            <a:r>
              <a:rPr lang="es" sz="42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CE</a:t>
            </a:r>
            <a:r>
              <a:rPr lang="es" sz="42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se constituye para garantizar transparencia y pluralidad. Está compuesta por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47" name="Google Shape;147;g3a655be2198_0_87" title="20241015_16072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25" y="4556800"/>
            <a:ext cx="5382999" cy="572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655be2198_0_100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a655be2198_0_100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3a655be2198_0_100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1: El Procedimiento de Selección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55" name="Google Shape;155;g3a655be2198_0_100"/>
          <p:cNvSpPr txBox="1">
            <a:spLocks noGrp="1"/>
          </p:cNvSpPr>
          <p:nvPr>
            <p:ph type="body" idx="1"/>
          </p:nvPr>
        </p:nvSpPr>
        <p:spPr>
          <a:xfrm>
            <a:off x="689875" y="2498123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Definición de Listados - Orden de Mérito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156" name="Google Shape;156;g3a655be2198_0_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3a655be2198_0_100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3a655be2198_0_100"/>
          <p:cNvSpPr txBox="1"/>
          <p:nvPr/>
        </p:nvSpPr>
        <p:spPr>
          <a:xfrm>
            <a:off x="178525" y="5223825"/>
            <a:ext cx="19406400" cy="2142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Listado A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Aspirantes que cumplen con los requisitos del Artículo 60 del Estatuto del Docente: Título habilitante según nomenclador para los módulos o cargo que se cubre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59" name="Google Shape;159;g3a655be2198_0_100"/>
          <p:cNvSpPr txBox="1"/>
          <p:nvPr/>
        </p:nvSpPr>
        <p:spPr>
          <a:xfrm>
            <a:off x="178525" y="7664525"/>
            <a:ext cx="19406400" cy="3509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Listado B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Aspirantes sin condiciones por Art. 60, pero con título habilitante para el Nivel Superior en un área de conocimiento afín a la especialidad.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i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Ejemplo: Profesor/a en Ciencia Política  o Lic en Historia con tramo docente para la cobertura de P. Sociopolítica</a:t>
            </a:r>
            <a:endParaRPr sz="3600" i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60" name="Google Shape;160;g3a655be2198_0_100"/>
          <p:cNvSpPr txBox="1"/>
          <p:nvPr/>
        </p:nvSpPr>
        <p:spPr>
          <a:xfrm>
            <a:off x="344875" y="3447925"/>
            <a:ext cx="19073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El proceso se  compone de  cuatro instancias consecutivas. Es fundamental comprender que </a:t>
            </a:r>
            <a:r>
              <a:rPr lang="es" sz="42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la aprobación de una instancia habilita a la siguiente</a:t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a655be2198_0_112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a655be2198_0_112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a655be2198_0_112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1: El Procedimiento de Selección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68" name="Google Shape;168;g3a655be2198_0_112"/>
          <p:cNvSpPr txBox="1">
            <a:spLocks noGrp="1"/>
          </p:cNvSpPr>
          <p:nvPr>
            <p:ph type="body" idx="1"/>
          </p:nvPr>
        </p:nvSpPr>
        <p:spPr>
          <a:xfrm>
            <a:off x="689875" y="2400910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Definición de Listados - Orden de Mérito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169" name="Google Shape;169;g3a655be2198_0_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a655be2198_0_112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3a655be2198_0_112"/>
          <p:cNvSpPr txBox="1"/>
          <p:nvPr/>
        </p:nvSpPr>
        <p:spPr>
          <a:xfrm>
            <a:off x="275725" y="8799521"/>
            <a:ext cx="19549500" cy="2141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Orden de mérito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establece entre quienes hayan aprobado con el mínimo establecido todas las instancias de evaluación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72" name="Google Shape;172;g3a655be2198_0_112"/>
          <p:cNvSpPr txBox="1"/>
          <p:nvPr/>
        </p:nvSpPr>
        <p:spPr>
          <a:xfrm>
            <a:off x="162725" y="3680575"/>
            <a:ext cx="19406400" cy="4617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Excepciones</a:t>
            </a:r>
            <a:endParaRPr sz="3600" b="1">
              <a:solidFill>
                <a:srgbClr val="00AEC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AutoNum type="alphaUcPeriod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Aspirantes con título de Nivel Superior con validez nacional en disciplina afín dentro del mismo campo de conocimiento de los módulos/horas cátedras a cubrir, </a:t>
            </a: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sin título docente o tramo de formación pedagógica.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Exclusivo para tecnicaturas superiores y módulos específicos de Educación Artística Superior.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AutoNum type="alphaUcPeriod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Jubiladas/os para una unidad curricular o cargo </a:t>
            </a: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vacante por su propia jubilación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cuando se hayan cumplido todas las instancias para la designación por parte de la SAD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a655be2198_0_124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a655be2198_0_124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a655be2198_0_124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2: Valoración de Títulos y Antecedentes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80" name="Google Shape;180;g3a655be2198_0_124"/>
          <p:cNvSpPr txBox="1">
            <a:spLocks noGrp="1"/>
          </p:cNvSpPr>
          <p:nvPr>
            <p:ph type="body" idx="1"/>
          </p:nvPr>
        </p:nvSpPr>
        <p:spPr>
          <a:xfrm>
            <a:off x="689875" y="2400910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Definición de Listados - Orden de Mérito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181" name="Google Shape;181;g3a655be2198_0_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a655be2198_0_124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a655be2198_0_124"/>
          <p:cNvSpPr txBox="1"/>
          <p:nvPr/>
        </p:nvSpPr>
        <p:spPr>
          <a:xfrm>
            <a:off x="12958950" y="4841750"/>
            <a:ext cx="6110400" cy="609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Comisión Evaluadora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Asigna puntaje por antecedentes que el Tribunal Descentralizado del distrito no tiene en cuenta por art 60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Tabla de valoración que llega a un máximo de 20 puntos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84" name="Google Shape;184;g3a655be2198_0_124"/>
          <p:cNvSpPr txBox="1"/>
          <p:nvPr/>
        </p:nvSpPr>
        <p:spPr>
          <a:xfrm>
            <a:off x="174775" y="3680575"/>
            <a:ext cx="19751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Detalla cómo se asignan los puntajes por títulos y antecedentes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85" name="Google Shape;185;g3a655be2198_0_124"/>
          <p:cNvSpPr txBox="1"/>
          <p:nvPr/>
        </p:nvSpPr>
        <p:spPr>
          <a:xfrm>
            <a:off x="689875" y="4841750"/>
            <a:ext cx="10723500" cy="1847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Tribunal de Clasificación descentralizado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Asigna puntaje por título y antecedentes en relación con el art 60 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186" name="Google Shape;186;g3a655be2198_0_124" title="20240704_15384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875" y="6833175"/>
            <a:ext cx="10723502" cy="4757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a655be2198_0_139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3a655be2198_0_139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3a655be2198_0_139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3: Cobertura de módulos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194" name="Google Shape;194;g3a655be2198_0_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a655be2198_0_139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3a655be2198_0_139"/>
          <p:cNvSpPr txBox="1"/>
          <p:nvPr/>
        </p:nvSpPr>
        <p:spPr>
          <a:xfrm>
            <a:off x="350425" y="2552000"/>
            <a:ext cx="19400100" cy="2970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Contenido</a:t>
            </a:r>
            <a:endParaRPr sz="4600" b="1">
              <a:solidFill>
                <a:srgbClr val="00AEC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Establece prescripciones y brinda orientaciones a  las y los aspirantes para participar de las diferentes instancias.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Brinda herramientas a la Comisión Evaluadora (CE).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>
              <a:solidFill>
                <a:srgbClr val="FF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>
              <a:solidFill>
                <a:srgbClr val="FF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97" name="Google Shape;197;g3a655be2198_0_139"/>
          <p:cNvSpPr txBox="1"/>
          <p:nvPr/>
        </p:nvSpPr>
        <p:spPr>
          <a:xfrm>
            <a:off x="6911900" y="6003575"/>
            <a:ext cx="12513300" cy="3478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Instrumentos de evaluación</a:t>
            </a:r>
            <a:endParaRPr sz="4600" b="1">
              <a:solidFill>
                <a:srgbClr val="00AEC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0AEC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Propuesta Pedagógica: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grillas diferenciadas por carrera docente, docente artística, tecnicatura superior y tecnicatura superior artística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Clase Pública y Entrevista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grilla común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198" name="Google Shape;198;g3a655be2198_0_139" title="20240305_15304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250" y="5653100"/>
            <a:ext cx="5650698" cy="5480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a655be2198_0_152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a655be2198_0_152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a655be2198_0_152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3: Cobertura de módulos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06" name="Google Shape;206;g3a655be2198_0_152"/>
          <p:cNvSpPr txBox="1">
            <a:spLocks noGrp="1"/>
          </p:cNvSpPr>
          <p:nvPr>
            <p:ph type="body" idx="1"/>
          </p:nvPr>
        </p:nvSpPr>
        <p:spPr>
          <a:xfrm>
            <a:off x="689875" y="2400910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Propuesta Pedagógica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207" name="Google Shape;207;g3a655be2198_0_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3a655be2198_0_152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3a655be2198_0_152"/>
          <p:cNvSpPr txBox="1"/>
          <p:nvPr/>
        </p:nvSpPr>
        <p:spPr>
          <a:xfrm>
            <a:off x="180175" y="3398097"/>
            <a:ext cx="197514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La o el aspirante expone de manera fundada, en no más de 15 carillas, cómo será el desarrollo de la unidad curricular. 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prescribe una estructura y orientaciones para la elaboración y evaluación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10" name="Google Shape;210;g3a655be2198_0_152"/>
          <p:cNvSpPr txBox="1"/>
          <p:nvPr/>
        </p:nvSpPr>
        <p:spPr>
          <a:xfrm>
            <a:off x="351175" y="5781400"/>
            <a:ext cx="19400100" cy="528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Encabezado: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Datos completos del Instituto, Carrera, Unidad Curricular y Aspirante.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Fundamentación: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Marco epistemológico, didáctico e institucional. ¿Por qué y para qué se enseña esto?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Propósitos: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Intenciones educativas del docente.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Contenidos: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Selección, organización, jerarquización y secuenciación de los saberes.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Estrategias Metodológicas: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Cómo se enseñará. Actividades, tiempos y dinámica de clase.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Recursos: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Materiales didácticos y soportes tecnológicos.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Bibliografía: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Obligatoria y de consulta (separada para el docente y para el estudiante).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Evaluación: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Criterios, instrumentos y régimen de aprobación.</a:t>
            </a:r>
            <a:endParaRPr sz="33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Encode Sans"/>
              <a:buChar char="●"/>
            </a:pPr>
            <a:r>
              <a:rPr lang="es" sz="33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Cronograma Tentativo: </a:t>
            </a:r>
            <a:r>
              <a:rPr lang="es" sz="33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Distribución temporal de los contenidos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a655be2198_0_164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a655be2198_0_164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a655be2198_0_164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3: Cobertura de módulos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18" name="Google Shape;218;g3a655be2198_0_164"/>
          <p:cNvSpPr txBox="1">
            <a:spLocks noGrp="1"/>
          </p:cNvSpPr>
          <p:nvPr>
            <p:ph type="body" idx="1"/>
          </p:nvPr>
        </p:nvSpPr>
        <p:spPr>
          <a:xfrm>
            <a:off x="689875" y="2400910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Clase Pública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219" name="Google Shape;219;g3a655be2198_0_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3a655be2198_0_164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3a655be2198_0_164"/>
          <p:cNvSpPr txBox="1"/>
          <p:nvPr/>
        </p:nvSpPr>
        <p:spPr>
          <a:xfrm>
            <a:off x="180175" y="3680563"/>
            <a:ext cx="19751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No es necesariamente una puesta en acto, pero si es una fundamentación oral de las decisiones didácticas sobre la planificación de una clase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22" name="Google Shape;222;g3a655be2198_0_164"/>
          <p:cNvSpPr txBox="1"/>
          <p:nvPr/>
        </p:nvSpPr>
        <p:spPr>
          <a:xfrm>
            <a:off x="689875" y="6215275"/>
            <a:ext cx="7862400" cy="4241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ncode Sans"/>
              <a:buChar char="●"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La Comisión selecciona tres temas del diseño curricular.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ncode Sans"/>
              <a:buChar char="●"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El aspirante elige un tema y tiene tres días hábiles para prepararlo.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ncode Sans"/>
              <a:buChar char="●"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Duración: 20 a 30 minutos.</a:t>
            </a:r>
            <a:endParaRPr sz="40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23" name="Google Shape;223;g3a655be2198_0_164" title="20240807_14285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08125" y="5426450"/>
            <a:ext cx="10894377" cy="6211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a67d091824_0_0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a67d091824_0_0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a67d091824_0_0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3: Cobertura de módulos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31" name="Google Shape;231;g3a67d091824_0_0"/>
          <p:cNvSpPr txBox="1">
            <a:spLocks noGrp="1"/>
          </p:cNvSpPr>
          <p:nvPr>
            <p:ph type="body" idx="1"/>
          </p:nvPr>
        </p:nvSpPr>
        <p:spPr>
          <a:xfrm>
            <a:off x="9271075" y="2644950"/>
            <a:ext cx="9870600" cy="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 lnSpcReduction="2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Entrevista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232" name="Google Shape;232;g3a67d091824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3a67d091824_0_0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a67d091824_0_0"/>
          <p:cNvSpPr txBox="1"/>
          <p:nvPr/>
        </p:nvSpPr>
        <p:spPr>
          <a:xfrm>
            <a:off x="9379550" y="4127575"/>
            <a:ext cx="9870600" cy="5110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ncode Sans"/>
              <a:buChar char="●"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realiza posteriormente a la clase pública.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ncode Sans"/>
              <a:buChar char="●"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analizan puntos débiles o fuertes de la propuesta pedagógica y la clase pública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Encode Sans"/>
              <a:buChar char="●"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evalúa el perfil del docente para el Nivel Superior y su conocimiento de la dinámica de las instituciones de Nivel Superior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35" name="Google Shape;235;g3a67d091824_0_0" title="Imagen de WhatsApp 2025-11-25 a las 14.06.32_f58242e2.jpg"/>
          <p:cNvPicPr preferRelativeResize="0"/>
          <p:nvPr/>
        </p:nvPicPr>
        <p:blipFill rotWithShape="1">
          <a:blip r:embed="rId4">
            <a:alphaModFix/>
          </a:blip>
          <a:srcRect l="5401" t="20332" b="7920"/>
          <a:stretch/>
        </p:blipFill>
        <p:spPr>
          <a:xfrm>
            <a:off x="175700" y="2644950"/>
            <a:ext cx="9095376" cy="815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a67d091824_0_11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a67d091824_0_11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a67d091824_0_11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Anexos 5 a 8: Específicos por cada cargo 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43" name="Google Shape;243;g3a67d091824_0_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3a67d091824_0_11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a67d091824_0_11"/>
          <p:cNvSpPr txBox="1">
            <a:spLocks noGrp="1"/>
          </p:cNvSpPr>
          <p:nvPr>
            <p:ph type="body" idx="1"/>
          </p:nvPr>
        </p:nvSpPr>
        <p:spPr>
          <a:xfrm>
            <a:off x="684475" y="2563600"/>
            <a:ext cx="8288400" cy="11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Orientaciones para la cobertura</a:t>
            </a:r>
            <a:endParaRPr>
              <a:solidFill>
                <a:srgbClr val="00AEC3"/>
              </a:solidFill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sp>
        <p:nvSpPr>
          <p:cNvPr id="246" name="Google Shape;246;g3a67d091824_0_11"/>
          <p:cNvSpPr txBox="1"/>
          <p:nvPr/>
        </p:nvSpPr>
        <p:spPr>
          <a:xfrm>
            <a:off x="351250" y="7891375"/>
            <a:ext cx="3208500" cy="1293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Propuesta 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Pedagógica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47" name="Google Shape;247;g3a67d091824_0_11"/>
          <p:cNvSpPr txBox="1">
            <a:spLocks noGrp="1"/>
          </p:cNvSpPr>
          <p:nvPr>
            <p:ph type="body" idx="1"/>
          </p:nvPr>
        </p:nvSpPr>
        <p:spPr>
          <a:xfrm>
            <a:off x="2157750" y="6477900"/>
            <a:ext cx="4022100" cy="11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Instancias</a:t>
            </a:r>
            <a:endParaRPr>
              <a:solidFill>
                <a:srgbClr val="00AEC3"/>
              </a:solidFill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sp>
        <p:nvSpPr>
          <p:cNvPr id="248" name="Google Shape;248;g3a67d091824_0_11"/>
          <p:cNvSpPr txBox="1"/>
          <p:nvPr/>
        </p:nvSpPr>
        <p:spPr>
          <a:xfrm>
            <a:off x="4662063" y="8168425"/>
            <a:ext cx="3208500" cy="738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Entrevista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49" name="Google Shape;249;g3a67d091824_0_11" title="Imagen de WhatsApp 2025-11-25 a las 14.27.23_ef14c2f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72875" y="5653100"/>
            <a:ext cx="10778400" cy="539203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a67d091824_0_11"/>
          <p:cNvSpPr txBox="1"/>
          <p:nvPr/>
        </p:nvSpPr>
        <p:spPr>
          <a:xfrm>
            <a:off x="351250" y="3230525"/>
            <a:ext cx="19036200" cy="29553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define el enfoque y las tareas que caracterizan el rol de cada cargo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establecen prescripciones y brindar orientaciones a  las y los aspirantes para participar las diferentes instancias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Se brindan herramientas a la CE para la evaluación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a67d091824_0_22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a67d091824_0_22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a67d091824_0_22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Anexos 5 a 8: Específicos por Rol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58" name="Google Shape;258;g3a67d091824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a67d091824_0_22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3a67d091824_0_22"/>
          <p:cNvSpPr txBox="1"/>
          <p:nvPr/>
        </p:nvSpPr>
        <p:spPr>
          <a:xfrm>
            <a:off x="384175" y="2923875"/>
            <a:ext cx="19332600" cy="2555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Anexo 4 - Bibliotecarias y Bibliotecarios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Tareas: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como  gestor/a cultural  y con un rol pedagógico</a:t>
            </a: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.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No se limita a la custodia de libros. Debe dinamizar la información, generar proyectos de promoción de la lectura, formar usuarios autónomos y participar en redes institucionales.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61" name="Google Shape;261;g3a67d091824_0_22"/>
          <p:cNvSpPr txBox="1"/>
          <p:nvPr/>
        </p:nvSpPr>
        <p:spPr>
          <a:xfrm>
            <a:off x="389575" y="7062475"/>
            <a:ext cx="19332600" cy="25551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Anexo 5 - EMATP (Encargada y encargado de Medios)</a:t>
            </a:r>
            <a:endParaRPr sz="4000" b="1">
              <a:solidFill>
                <a:srgbClr val="00AEC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Tareas: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Mediador didáctico en entornos tecnológicos.</a:t>
            </a: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Administra entornos virtuales (campus, SIU), brindar asistencia técnica-pedagógica a docentes y alumnos, producir materiales digitales y mantener el equipamiento.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a67d091824_0_33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a67d091824_0_33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a67d091824_0_33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Anexos 5 a 8: Específicos por Rol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69" name="Google Shape;269;g3a67d091824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3a67d091824_0_33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3a67d091824_0_33"/>
          <p:cNvSpPr txBox="1"/>
          <p:nvPr/>
        </p:nvSpPr>
        <p:spPr>
          <a:xfrm>
            <a:off x="384175" y="3185763"/>
            <a:ext cx="19332600" cy="2001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Anexo 6 - Fonoaudiólogas y Fonoaudiólogos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Tareas: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Salud de la voz aplicada a la formación docente.</a:t>
            </a: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Detección temprana de disfonías, talleres de higiene vocal, entrenamiento de la voz profesional y seguimiento de estudiantes.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72" name="Google Shape;272;g3a67d091824_0_33"/>
          <p:cNvSpPr txBox="1"/>
          <p:nvPr/>
        </p:nvSpPr>
        <p:spPr>
          <a:xfrm>
            <a:off x="8321975" y="5653100"/>
            <a:ext cx="11394900" cy="5325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Anexo 7 - Intérprete de Lengua de Señas (LSA)</a:t>
            </a:r>
            <a:endParaRPr sz="4000" b="1">
              <a:solidFill>
                <a:srgbClr val="00AEC3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Tareas: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Garantizar del derecho a la educación Superior para estudiantes sordos e hipoacúsicos.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Instancias: </a:t>
            </a: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25200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-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Prueba Específica de Desempeño: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25200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-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Traducción de texto escrito (Español) a LSA.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25200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-"/>
            </a:pP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Interpretación simultánea de video (LSA) a Español oral.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73" name="Google Shape;273;g3a67d091824_0_33" title="Imagen de WhatsApp 2025-11-25 a las 14.24.07_55f616aa.jpg"/>
          <p:cNvPicPr preferRelativeResize="0"/>
          <p:nvPr/>
        </p:nvPicPr>
        <p:blipFill rotWithShape="1">
          <a:blip r:embed="rId4">
            <a:alphaModFix/>
          </a:blip>
          <a:srcRect t="38313"/>
          <a:stretch/>
        </p:blipFill>
        <p:spPr>
          <a:xfrm>
            <a:off x="845175" y="5653103"/>
            <a:ext cx="6474927" cy="53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a67d091824_0_43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a67d091824_0_43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a67d091824_0_43"/>
          <p:cNvSpPr txBox="1">
            <a:spLocks noGrp="1"/>
          </p:cNvSpPr>
          <p:nvPr>
            <p:ph type="title"/>
          </p:nvPr>
        </p:nvSpPr>
        <p:spPr>
          <a:xfrm>
            <a:off x="351250" y="232613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Anexos 5 a 8: Específicos por Rol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81" name="Google Shape;281;g3a67d091824_0_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3a67d091824_0_43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3a67d091824_0_43"/>
          <p:cNvSpPr txBox="1"/>
          <p:nvPr/>
        </p:nvSpPr>
        <p:spPr>
          <a:xfrm>
            <a:off x="384175" y="3185763"/>
            <a:ext cx="19332600" cy="3109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Anexo 8 - Preceptoras y Preceptores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code Sans"/>
              <a:buChar char="●"/>
            </a:pPr>
            <a:r>
              <a:rPr lang="es" sz="36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Tareas: </a:t>
            </a:r>
            <a:r>
              <a:rPr lang="es" sz="36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Acompañar de trayectorias formativas en una doble dimensión: Administrativa y Pedagógica. Participa activamente de la construcción de la filiación institucional y seguimiento académico(Pedagógica) y también de la  gestión administrativa</a:t>
            </a:r>
            <a:endParaRPr sz="36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284" name="Google Shape;284;g3a67d091824_0_43" title="20240219_15584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400" y="6294975"/>
            <a:ext cx="8485376" cy="464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g3a67d091824_0_43" title="20240229_16084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60300" y="6400550"/>
            <a:ext cx="9766077" cy="443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a67d091824_0_63"/>
          <p:cNvSpPr/>
          <p:nvPr/>
        </p:nvSpPr>
        <p:spPr>
          <a:xfrm>
            <a:off x="17942925" y="0"/>
            <a:ext cx="2159400" cy="2303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a67d091824_0_63"/>
          <p:cNvSpPr/>
          <p:nvPr/>
        </p:nvSpPr>
        <p:spPr>
          <a:xfrm rot="-5400000">
            <a:off x="7855822" y="-7848131"/>
            <a:ext cx="2311972" cy="17999907"/>
          </a:xfrm>
          <a:custGeom>
            <a:avLst/>
            <a:gdLst/>
            <a:ahLst/>
            <a:cxnLst/>
            <a:rect l="l" t="t" r="r" b="b"/>
            <a:pathLst>
              <a:path w="20104100" h="2094230" extrusionOk="0">
                <a:moveTo>
                  <a:pt x="20104078" y="0"/>
                </a:moveTo>
                <a:lnTo>
                  <a:pt x="0" y="0"/>
                </a:lnTo>
                <a:lnTo>
                  <a:pt x="0" y="2094177"/>
                </a:lnTo>
                <a:lnTo>
                  <a:pt x="20104078" y="2094177"/>
                </a:lnTo>
                <a:lnTo>
                  <a:pt x="20104078" y="0"/>
                </a:lnTo>
                <a:close/>
              </a:path>
            </a:pathLst>
          </a:custGeom>
          <a:gradFill>
            <a:gsLst>
              <a:gs pos="0">
                <a:srgbClr val="E81F76"/>
              </a:gs>
              <a:gs pos="50000">
                <a:srgbClr val="417099"/>
              </a:gs>
              <a:gs pos="100000">
                <a:srgbClr val="00AEC3"/>
              </a:gs>
            </a:gsLst>
            <a:lin ang="5400012" scaled="0"/>
          </a:gra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a67d091824_0_63"/>
          <p:cNvSpPr txBox="1">
            <a:spLocks noGrp="1"/>
          </p:cNvSpPr>
          <p:nvPr>
            <p:ph type="title"/>
          </p:nvPr>
        </p:nvSpPr>
        <p:spPr>
          <a:xfrm>
            <a:off x="351250" y="232625"/>
            <a:ext cx="17321100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1000" tIns="201000" rIns="201000" bIns="201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9"/>
              <a:buNone/>
            </a:pPr>
            <a:r>
              <a:rPr lang="es" b="1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Anexo 9: Formularios</a:t>
            </a:r>
            <a:endParaRPr b="1">
              <a:solidFill>
                <a:schemeClr val="lt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93" name="Google Shape;293;g3a67d091824_0_63"/>
          <p:cNvSpPr txBox="1">
            <a:spLocks noGrp="1"/>
          </p:cNvSpPr>
          <p:nvPr>
            <p:ph type="body" idx="1"/>
          </p:nvPr>
        </p:nvSpPr>
        <p:spPr>
          <a:xfrm>
            <a:off x="689875" y="2498123"/>
            <a:ext cx="187320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s" sz="5000" b="1">
                <a:solidFill>
                  <a:srgbClr val="00AEC3"/>
                </a:solidFill>
                <a:latin typeface="Encode Sans"/>
                <a:ea typeface="Encode Sans"/>
                <a:cs typeface="Encode Sans"/>
                <a:sym typeface="Encode Sans"/>
              </a:rPr>
              <a:t>Puntos Clave</a:t>
            </a:r>
            <a:endParaRPr sz="3000">
              <a:latin typeface="Encode Sans Medium"/>
              <a:ea typeface="Encode Sans Medium"/>
              <a:cs typeface="Encode Sans Medium"/>
              <a:sym typeface="Encode Sans Medium"/>
            </a:endParaRPr>
          </a:p>
        </p:txBody>
      </p:sp>
      <p:pic>
        <p:nvPicPr>
          <p:cNvPr id="294" name="Google Shape;294;g3a67d091824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93950" y="232675"/>
            <a:ext cx="1457325" cy="18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g3a67d091824_0_63"/>
          <p:cNvSpPr txBox="1"/>
          <p:nvPr/>
        </p:nvSpPr>
        <p:spPr>
          <a:xfrm>
            <a:off x="10050475" y="10282125"/>
            <a:ext cx="10800" cy="6591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3a67d091824_0_63"/>
          <p:cNvSpPr txBox="1"/>
          <p:nvPr/>
        </p:nvSpPr>
        <p:spPr>
          <a:xfrm>
            <a:off x="858625" y="3638250"/>
            <a:ext cx="18383700" cy="14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Formularios 1 y 2</a:t>
            </a:r>
            <a:endParaRPr sz="40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Declaración Jurada de datos personales y antecedentes laborales y Académicos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97" name="Google Shape;297;g3a67d091824_0_63"/>
          <p:cNvSpPr txBox="1"/>
          <p:nvPr/>
        </p:nvSpPr>
        <p:spPr>
          <a:xfrm>
            <a:off x="864025" y="5951400"/>
            <a:ext cx="18383700" cy="2303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Formulario 3</a:t>
            </a:r>
            <a:endParaRPr sz="40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Planillas de registro de puntaje de las diferentes instancias, orden de mérito y notificación de aspirantes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98" name="Google Shape;298;g3a67d091824_0_63"/>
          <p:cNvSpPr txBox="1"/>
          <p:nvPr/>
        </p:nvSpPr>
        <p:spPr>
          <a:xfrm>
            <a:off x="864025" y="8866113"/>
            <a:ext cx="18383700" cy="1416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Formulario 4</a:t>
            </a:r>
            <a:endParaRPr sz="40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Certificación modelo para el desempeño como parte de la CE</a:t>
            </a:r>
            <a:endParaRPr sz="4000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1414</Words>
  <Application>Microsoft Office PowerPoint</Application>
  <PresentationFormat>Personalizado</PresentationFormat>
  <Paragraphs>137</Paragraphs>
  <Slides>20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Encode Sans</vt:lpstr>
      <vt:lpstr>Encode Sans ExtraBold</vt:lpstr>
      <vt:lpstr>Calibri</vt:lpstr>
      <vt:lpstr>Encode Sans Medium</vt:lpstr>
      <vt:lpstr>Arial</vt:lpstr>
      <vt:lpstr>Simple Light</vt:lpstr>
      <vt:lpstr> PRUEBAS DE SELECCIÓN PARA COBERTURA POR  EVALUACIÓN DE TÍTULOS, ANTECEDENTES Y OPOSICIÓN DE UNIDADES CURRICULARES Y CARGOS DOCENTES Resolución 6179/25 </vt:lpstr>
      <vt:lpstr> Resolución 6179/25  Normativa que es resultado de la construcción  colectiva </vt:lpstr>
      <vt:lpstr>Marco General y Ámbito de Aplicación</vt:lpstr>
      <vt:lpstr>Presentación de PowerPoint</vt:lpstr>
      <vt:lpstr>Presentación de PowerPoint</vt:lpstr>
      <vt:lpstr>Anexo 1: El Procedimiento de Selección</vt:lpstr>
      <vt:lpstr>Anexo 1: El Procedimiento de Selección</vt:lpstr>
      <vt:lpstr>Anexo 1: El Procedimiento de Selección</vt:lpstr>
      <vt:lpstr>Anexo 1: El Procedimiento de Selección</vt:lpstr>
      <vt:lpstr>Anexo 1: El Procedimiento de Selección</vt:lpstr>
      <vt:lpstr>Anexo 2: Valoración de Títulos y Antecedentes</vt:lpstr>
      <vt:lpstr>Anexo 3: Cobertura de módulos</vt:lpstr>
      <vt:lpstr>Anexo 3: Cobertura de módulos</vt:lpstr>
      <vt:lpstr>Anexo 3: Cobertura de módulos</vt:lpstr>
      <vt:lpstr>Anexo 3: Cobertura de módulos</vt:lpstr>
      <vt:lpstr>Anexos 5 a 8: Específicos por cada cargo </vt:lpstr>
      <vt:lpstr>Anexos 5 a 8: Específicos por Rol</vt:lpstr>
      <vt:lpstr>Anexos 5 a 8: Específicos por Rol</vt:lpstr>
      <vt:lpstr>Anexos 5 a 8: Específicos por Rol</vt:lpstr>
      <vt:lpstr>Anexo 9: Formularios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Adriana</dc:creator>
  <cp:lastModifiedBy>Viviana Taylor</cp:lastModifiedBy>
  <cp:revision>1</cp:revision>
  <dcterms:modified xsi:type="dcterms:W3CDTF">2025-11-27T12:27:36Z</dcterms:modified>
</cp:coreProperties>
</file>